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9" r:id="rId1"/>
    <p:sldMasterId id="2147483861" r:id="rId2"/>
  </p:sldMasterIdLst>
  <p:notesMasterIdLst>
    <p:notesMasterId r:id="rId22"/>
  </p:notesMasterIdLst>
  <p:sldIdLst>
    <p:sldId id="277" r:id="rId3"/>
    <p:sldId id="256" r:id="rId4"/>
    <p:sldId id="332" r:id="rId5"/>
    <p:sldId id="336" r:id="rId6"/>
    <p:sldId id="338" r:id="rId7"/>
    <p:sldId id="269" r:id="rId8"/>
    <p:sldId id="343" r:id="rId9"/>
    <p:sldId id="333" r:id="rId10"/>
    <p:sldId id="334" r:id="rId11"/>
    <p:sldId id="341" r:id="rId12"/>
    <p:sldId id="337" r:id="rId13"/>
    <p:sldId id="339" r:id="rId14"/>
    <p:sldId id="340" r:id="rId15"/>
    <p:sldId id="342" r:id="rId16"/>
    <p:sldId id="290" r:id="rId17"/>
    <p:sldId id="262" r:id="rId18"/>
    <p:sldId id="289" r:id="rId19"/>
    <p:sldId id="329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46FE6-D0D4-4D81-AB37-DFBB48AAD2C5}" type="doc">
      <dgm:prSet loTypeId="urn:microsoft.com/office/officeart/2005/8/layout/hierarchy3" loCatId="Inbo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550BC2-0486-4A69-8587-502FD2BB4669}">
      <dgm:prSet/>
      <dgm:spPr/>
      <dgm:t>
        <a:bodyPr/>
        <a:lstStyle/>
        <a:p>
          <a:r>
            <a:rPr lang="en-US" b="1" dirty="0"/>
            <a:t>Dep't of Labor &amp; Indus. v. </a:t>
          </a:r>
          <a:r>
            <a:rPr lang="en-US" b="1" dirty="0" err="1"/>
            <a:t>Heltzel</a:t>
          </a:r>
          <a:r>
            <a:rPr lang="en-US" b="1" dirty="0"/>
            <a:t>, (Pa.)</a:t>
          </a:r>
        </a:p>
      </dgm:t>
    </dgm:pt>
    <dgm:pt modelId="{98D0590A-445E-4689-8F3A-13AE552B4C55}" type="parTrans" cxnId="{9C26D513-34D4-4CDA-8B0E-2A3907AC4DEE}">
      <dgm:prSet/>
      <dgm:spPr/>
      <dgm:t>
        <a:bodyPr/>
        <a:lstStyle/>
        <a:p>
          <a:endParaRPr lang="en-US"/>
        </a:p>
      </dgm:t>
    </dgm:pt>
    <dgm:pt modelId="{8D858D51-DFFD-4A43-859C-5E9FBCC2EEF7}" type="sibTrans" cxnId="{9C26D513-34D4-4CDA-8B0E-2A3907AC4DEE}">
      <dgm:prSet/>
      <dgm:spPr/>
      <dgm:t>
        <a:bodyPr/>
        <a:lstStyle/>
        <a:p>
          <a:endParaRPr lang="en-US"/>
        </a:p>
      </dgm:t>
    </dgm:pt>
    <dgm:pt modelId="{AB0B122B-AF7A-41C7-BDE8-91A8C3E0A729}">
      <dgm:prSet/>
      <dgm:spPr/>
      <dgm:t>
        <a:bodyPr/>
        <a:lstStyle/>
        <a:p>
          <a:r>
            <a:rPr lang="en-US"/>
            <a:t>EPCRA “preempts” state open records rules</a:t>
          </a:r>
        </a:p>
      </dgm:t>
    </dgm:pt>
    <dgm:pt modelId="{01F9A276-BB82-438C-8261-E705DC9C32CC}" type="parTrans" cxnId="{499A8637-2EF5-4CFE-8FFC-74CEB7C74C13}">
      <dgm:prSet/>
      <dgm:spPr/>
      <dgm:t>
        <a:bodyPr/>
        <a:lstStyle/>
        <a:p>
          <a:endParaRPr lang="en-US"/>
        </a:p>
      </dgm:t>
    </dgm:pt>
    <dgm:pt modelId="{938DD457-2242-4949-98F8-B5787ECF4734}" type="sibTrans" cxnId="{499A8637-2EF5-4CFE-8FFC-74CEB7C74C13}">
      <dgm:prSet/>
      <dgm:spPr/>
      <dgm:t>
        <a:bodyPr/>
        <a:lstStyle/>
        <a:p>
          <a:endParaRPr lang="en-US"/>
        </a:p>
      </dgm:t>
    </dgm:pt>
    <dgm:pt modelId="{CA96F63B-F725-4ADA-B66C-9AD5BCFF6D1E}">
      <dgm:prSet/>
      <dgm:spPr/>
      <dgm:t>
        <a:bodyPr/>
        <a:lstStyle/>
        <a:p>
          <a:r>
            <a:rPr lang="en-US" b="1" dirty="0" err="1"/>
            <a:t>PublicSource</a:t>
          </a:r>
          <a:r>
            <a:rPr lang="en-US" b="1" dirty="0"/>
            <a:t> v. Pa. Dep't of Labor &amp; Indus., (W.D. Pa.)</a:t>
          </a:r>
        </a:p>
      </dgm:t>
    </dgm:pt>
    <dgm:pt modelId="{30AD96AC-E7E4-4761-84FF-72DAA356C552}" type="parTrans" cxnId="{A106E772-A0B0-4D6E-AE08-62904681B9D9}">
      <dgm:prSet/>
      <dgm:spPr/>
      <dgm:t>
        <a:bodyPr/>
        <a:lstStyle/>
        <a:p>
          <a:endParaRPr lang="en-US"/>
        </a:p>
      </dgm:t>
    </dgm:pt>
    <dgm:pt modelId="{730C50ED-9AB8-437A-A188-65756AE632B1}" type="sibTrans" cxnId="{A106E772-A0B0-4D6E-AE08-62904681B9D9}">
      <dgm:prSet/>
      <dgm:spPr/>
      <dgm:t>
        <a:bodyPr/>
        <a:lstStyle/>
        <a:p>
          <a:endParaRPr lang="en-US"/>
        </a:p>
      </dgm:t>
    </dgm:pt>
    <dgm:pt modelId="{B7810ED8-E8C4-45CD-9D12-5602DCBB1E9F}">
      <dgm:prSet/>
      <dgm:spPr/>
      <dgm:t>
        <a:bodyPr/>
        <a:lstStyle/>
        <a:p>
          <a:r>
            <a:rPr lang="en-US" dirty="0"/>
            <a:t>EPCRA requires Tier II information request to specify the facility</a:t>
          </a:r>
        </a:p>
      </dgm:t>
    </dgm:pt>
    <dgm:pt modelId="{97329E1C-2C1E-4C4C-ADDB-5CAF2B5DBD2C}" type="parTrans" cxnId="{E31E8720-D15B-4344-B13B-DE146849F7D5}">
      <dgm:prSet/>
      <dgm:spPr/>
      <dgm:t>
        <a:bodyPr/>
        <a:lstStyle/>
        <a:p>
          <a:endParaRPr lang="en-US"/>
        </a:p>
      </dgm:t>
    </dgm:pt>
    <dgm:pt modelId="{BF18AACF-E20B-4CFE-8506-FED0308418F5}" type="sibTrans" cxnId="{E31E8720-D15B-4344-B13B-DE146849F7D5}">
      <dgm:prSet/>
      <dgm:spPr/>
      <dgm:t>
        <a:bodyPr/>
        <a:lstStyle/>
        <a:p>
          <a:endParaRPr lang="en-US"/>
        </a:p>
      </dgm:t>
    </dgm:pt>
    <dgm:pt modelId="{0ED838B5-09C5-4E81-AA25-B7FC822A35D1}">
      <dgm:prSet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/>
            <a:t>Californians for Renewable Energy et al. v. U.S. EPA et al., 4:15-cv-03292, ND CA</a:t>
          </a:r>
        </a:p>
      </dgm:t>
    </dgm:pt>
    <dgm:pt modelId="{5F428CAB-6BFD-4F40-B98B-5A219A0618C4}" type="parTrans" cxnId="{4AB0D0CF-9DD0-40FB-8091-2FCBAB6661E8}">
      <dgm:prSet/>
      <dgm:spPr/>
      <dgm:t>
        <a:bodyPr/>
        <a:lstStyle/>
        <a:p>
          <a:endParaRPr lang="en-US"/>
        </a:p>
      </dgm:t>
    </dgm:pt>
    <dgm:pt modelId="{FEA84F57-321B-49ED-BA6E-2CF2537C6941}" type="sibTrans" cxnId="{4AB0D0CF-9DD0-40FB-8091-2FCBAB6661E8}">
      <dgm:prSet/>
      <dgm:spPr/>
      <dgm:t>
        <a:bodyPr/>
        <a:lstStyle/>
        <a:p>
          <a:endParaRPr lang="en-US"/>
        </a:p>
      </dgm:t>
    </dgm:pt>
    <dgm:pt modelId="{2E56C329-73D3-4947-9742-4E551CF58394}">
      <dgm:prSet/>
      <dgm:spPr/>
      <dgm:t>
        <a:bodyPr/>
        <a:lstStyle/>
        <a:p>
          <a:r>
            <a:rPr lang="en-US" dirty="0"/>
            <a:t>Environmental justice for emergency release impacts in new permits</a:t>
          </a:r>
        </a:p>
      </dgm:t>
    </dgm:pt>
    <dgm:pt modelId="{D4B09FC3-531D-4185-AC7F-F211DE73220F}" type="parTrans" cxnId="{8D1001DA-F26B-48FB-B2EB-15DA0AB51DDC}">
      <dgm:prSet/>
      <dgm:spPr/>
      <dgm:t>
        <a:bodyPr/>
        <a:lstStyle/>
        <a:p>
          <a:endParaRPr lang="en-US"/>
        </a:p>
      </dgm:t>
    </dgm:pt>
    <dgm:pt modelId="{DD016548-6000-49F9-B03B-8C13AEBF217E}" type="sibTrans" cxnId="{8D1001DA-F26B-48FB-B2EB-15DA0AB51DDC}">
      <dgm:prSet/>
      <dgm:spPr/>
      <dgm:t>
        <a:bodyPr/>
        <a:lstStyle/>
        <a:p>
          <a:endParaRPr lang="en-US"/>
        </a:p>
      </dgm:t>
    </dgm:pt>
    <dgm:pt modelId="{3C3191C4-8781-4782-B130-3423A0EAC630}" type="pres">
      <dgm:prSet presAssocID="{5D246FE6-D0D4-4D81-AB37-DFBB48AAD2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4226B6-2378-49BA-A367-BF92C01837B5}" type="pres">
      <dgm:prSet presAssocID="{07550BC2-0486-4A69-8587-502FD2BB4669}" presName="root" presStyleCnt="0"/>
      <dgm:spPr/>
    </dgm:pt>
    <dgm:pt modelId="{6BB37CBB-B90D-430B-8ABE-3E9F0F311593}" type="pres">
      <dgm:prSet presAssocID="{07550BC2-0486-4A69-8587-502FD2BB4669}" presName="rootComposite" presStyleCnt="0"/>
      <dgm:spPr/>
    </dgm:pt>
    <dgm:pt modelId="{4A4562ED-45CB-4A55-B98B-842EC445A411}" type="pres">
      <dgm:prSet presAssocID="{07550BC2-0486-4A69-8587-502FD2BB4669}" presName="rootText" presStyleLbl="node1" presStyleIdx="0" presStyleCnt="3"/>
      <dgm:spPr/>
    </dgm:pt>
    <dgm:pt modelId="{CFC77AFF-2B0C-4254-9C20-A2CA0CDBF53D}" type="pres">
      <dgm:prSet presAssocID="{07550BC2-0486-4A69-8587-502FD2BB4669}" presName="rootConnector" presStyleLbl="node1" presStyleIdx="0" presStyleCnt="3"/>
      <dgm:spPr/>
    </dgm:pt>
    <dgm:pt modelId="{E224BE25-3401-484B-930F-4D810ED365BB}" type="pres">
      <dgm:prSet presAssocID="{07550BC2-0486-4A69-8587-502FD2BB4669}" presName="childShape" presStyleCnt="0"/>
      <dgm:spPr/>
    </dgm:pt>
    <dgm:pt modelId="{0E4A9280-FC96-4309-A1CF-FD6616858F52}" type="pres">
      <dgm:prSet presAssocID="{01F9A276-BB82-438C-8261-E705DC9C32CC}" presName="Name13" presStyleLbl="parChTrans1D2" presStyleIdx="0" presStyleCnt="3"/>
      <dgm:spPr/>
    </dgm:pt>
    <dgm:pt modelId="{CF01D011-DAD3-49CA-B05B-84927044E749}" type="pres">
      <dgm:prSet presAssocID="{AB0B122B-AF7A-41C7-BDE8-91A8C3E0A729}" presName="childText" presStyleLbl="bgAcc1" presStyleIdx="0" presStyleCnt="3">
        <dgm:presLayoutVars>
          <dgm:bulletEnabled val="1"/>
        </dgm:presLayoutVars>
      </dgm:prSet>
      <dgm:spPr/>
    </dgm:pt>
    <dgm:pt modelId="{131429B8-E07D-4DF1-A134-272E0EFAFA9C}" type="pres">
      <dgm:prSet presAssocID="{CA96F63B-F725-4ADA-B66C-9AD5BCFF6D1E}" presName="root" presStyleCnt="0"/>
      <dgm:spPr/>
    </dgm:pt>
    <dgm:pt modelId="{924FDC0A-6BA3-48DC-B0D8-9F03B7EDF53A}" type="pres">
      <dgm:prSet presAssocID="{CA96F63B-F725-4ADA-B66C-9AD5BCFF6D1E}" presName="rootComposite" presStyleCnt="0"/>
      <dgm:spPr/>
    </dgm:pt>
    <dgm:pt modelId="{81B595A8-CEC6-47DD-A84E-60A76E65133A}" type="pres">
      <dgm:prSet presAssocID="{CA96F63B-F725-4ADA-B66C-9AD5BCFF6D1E}" presName="rootText" presStyleLbl="node1" presStyleIdx="1" presStyleCnt="3"/>
      <dgm:spPr/>
    </dgm:pt>
    <dgm:pt modelId="{C2692A36-CDFC-4DA5-A555-468620341C0D}" type="pres">
      <dgm:prSet presAssocID="{CA96F63B-F725-4ADA-B66C-9AD5BCFF6D1E}" presName="rootConnector" presStyleLbl="node1" presStyleIdx="1" presStyleCnt="3"/>
      <dgm:spPr/>
    </dgm:pt>
    <dgm:pt modelId="{7C801658-BBC5-4066-8186-2225472485E7}" type="pres">
      <dgm:prSet presAssocID="{CA96F63B-F725-4ADA-B66C-9AD5BCFF6D1E}" presName="childShape" presStyleCnt="0"/>
      <dgm:spPr/>
    </dgm:pt>
    <dgm:pt modelId="{1E75B3BF-0133-4458-BDB8-7EA6AF3ABF39}" type="pres">
      <dgm:prSet presAssocID="{97329E1C-2C1E-4C4C-ADDB-5CAF2B5DBD2C}" presName="Name13" presStyleLbl="parChTrans1D2" presStyleIdx="1" presStyleCnt="3"/>
      <dgm:spPr/>
    </dgm:pt>
    <dgm:pt modelId="{6EC00C84-154A-4F24-B12B-CAEB0931E48E}" type="pres">
      <dgm:prSet presAssocID="{B7810ED8-E8C4-45CD-9D12-5602DCBB1E9F}" presName="childText" presStyleLbl="bgAcc1" presStyleIdx="1" presStyleCnt="3">
        <dgm:presLayoutVars>
          <dgm:bulletEnabled val="1"/>
        </dgm:presLayoutVars>
      </dgm:prSet>
      <dgm:spPr/>
    </dgm:pt>
    <dgm:pt modelId="{96ABA1D0-6AE3-4F1F-8598-7433A5A19E34}" type="pres">
      <dgm:prSet presAssocID="{0ED838B5-09C5-4E81-AA25-B7FC822A35D1}" presName="root" presStyleCnt="0"/>
      <dgm:spPr/>
    </dgm:pt>
    <dgm:pt modelId="{E3C52D64-28E4-4D57-B7CE-62260F5B0099}" type="pres">
      <dgm:prSet presAssocID="{0ED838B5-09C5-4E81-AA25-B7FC822A35D1}" presName="rootComposite" presStyleCnt="0"/>
      <dgm:spPr/>
    </dgm:pt>
    <dgm:pt modelId="{1D849E4F-13F4-47D8-8A1D-59A5F10E4770}" type="pres">
      <dgm:prSet presAssocID="{0ED838B5-09C5-4E81-AA25-B7FC822A35D1}" presName="rootText" presStyleLbl="node1" presStyleIdx="2" presStyleCnt="3" custScaleY="141229"/>
      <dgm:spPr/>
    </dgm:pt>
    <dgm:pt modelId="{025B56DA-432C-495F-B29D-C0C868195686}" type="pres">
      <dgm:prSet presAssocID="{0ED838B5-09C5-4E81-AA25-B7FC822A35D1}" presName="rootConnector" presStyleLbl="node1" presStyleIdx="2" presStyleCnt="3"/>
      <dgm:spPr/>
    </dgm:pt>
    <dgm:pt modelId="{EA0E8F13-CA7D-403C-9B53-8C9FC863C4BB}" type="pres">
      <dgm:prSet presAssocID="{0ED838B5-09C5-4E81-AA25-B7FC822A35D1}" presName="childShape" presStyleCnt="0"/>
      <dgm:spPr/>
    </dgm:pt>
    <dgm:pt modelId="{D03E1771-8082-4DD6-B0A0-D5DBD1A2267D}" type="pres">
      <dgm:prSet presAssocID="{D4B09FC3-531D-4185-AC7F-F211DE73220F}" presName="Name13" presStyleLbl="parChTrans1D2" presStyleIdx="2" presStyleCnt="3"/>
      <dgm:spPr/>
    </dgm:pt>
    <dgm:pt modelId="{424E12D9-A44E-4590-B56A-464DDA29C283}" type="pres">
      <dgm:prSet presAssocID="{2E56C329-73D3-4947-9742-4E551CF58394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9C26D513-34D4-4CDA-8B0E-2A3907AC4DEE}" srcId="{5D246FE6-D0D4-4D81-AB37-DFBB48AAD2C5}" destId="{07550BC2-0486-4A69-8587-502FD2BB4669}" srcOrd="0" destOrd="0" parTransId="{98D0590A-445E-4689-8F3A-13AE552B4C55}" sibTransId="{8D858D51-DFFD-4A43-859C-5E9FBCC2EEF7}"/>
    <dgm:cxn modelId="{E31E8720-D15B-4344-B13B-DE146849F7D5}" srcId="{CA96F63B-F725-4ADA-B66C-9AD5BCFF6D1E}" destId="{B7810ED8-E8C4-45CD-9D12-5602DCBB1E9F}" srcOrd="0" destOrd="0" parTransId="{97329E1C-2C1E-4C4C-ADDB-5CAF2B5DBD2C}" sibTransId="{BF18AACF-E20B-4CFE-8506-FED0308418F5}"/>
    <dgm:cxn modelId="{BDA5E820-5A53-4382-967E-90FD42140833}" type="presOf" srcId="{0ED838B5-09C5-4E81-AA25-B7FC822A35D1}" destId="{1D849E4F-13F4-47D8-8A1D-59A5F10E4770}" srcOrd="0" destOrd="0" presId="urn:microsoft.com/office/officeart/2005/8/layout/hierarchy3"/>
    <dgm:cxn modelId="{34E24924-EE7E-4692-B731-58614CC07B54}" type="presOf" srcId="{01F9A276-BB82-438C-8261-E705DC9C32CC}" destId="{0E4A9280-FC96-4309-A1CF-FD6616858F52}" srcOrd="0" destOrd="0" presId="urn:microsoft.com/office/officeart/2005/8/layout/hierarchy3"/>
    <dgm:cxn modelId="{499A8637-2EF5-4CFE-8FFC-74CEB7C74C13}" srcId="{07550BC2-0486-4A69-8587-502FD2BB4669}" destId="{AB0B122B-AF7A-41C7-BDE8-91A8C3E0A729}" srcOrd="0" destOrd="0" parTransId="{01F9A276-BB82-438C-8261-E705DC9C32CC}" sibTransId="{938DD457-2242-4949-98F8-B5787ECF4734}"/>
    <dgm:cxn modelId="{0E5DD93B-23F5-4B99-8255-FDFCC0F5C225}" type="presOf" srcId="{07550BC2-0486-4A69-8587-502FD2BB4669}" destId="{CFC77AFF-2B0C-4254-9C20-A2CA0CDBF53D}" srcOrd="1" destOrd="0" presId="urn:microsoft.com/office/officeart/2005/8/layout/hierarchy3"/>
    <dgm:cxn modelId="{EF9B064C-EDBD-4197-B570-9C405254A5A4}" type="presOf" srcId="{B7810ED8-E8C4-45CD-9D12-5602DCBB1E9F}" destId="{6EC00C84-154A-4F24-B12B-CAEB0931E48E}" srcOrd="0" destOrd="0" presId="urn:microsoft.com/office/officeart/2005/8/layout/hierarchy3"/>
    <dgm:cxn modelId="{F119ED4D-3DB1-4202-8A35-FBAB499CE791}" type="presOf" srcId="{97329E1C-2C1E-4C4C-ADDB-5CAF2B5DBD2C}" destId="{1E75B3BF-0133-4458-BDB8-7EA6AF3ABF39}" srcOrd="0" destOrd="0" presId="urn:microsoft.com/office/officeart/2005/8/layout/hierarchy3"/>
    <dgm:cxn modelId="{1556E96F-B959-432A-8668-AB71F1BF123D}" type="presOf" srcId="{07550BC2-0486-4A69-8587-502FD2BB4669}" destId="{4A4562ED-45CB-4A55-B98B-842EC445A411}" srcOrd="0" destOrd="0" presId="urn:microsoft.com/office/officeart/2005/8/layout/hierarchy3"/>
    <dgm:cxn modelId="{A106E772-A0B0-4D6E-AE08-62904681B9D9}" srcId="{5D246FE6-D0D4-4D81-AB37-DFBB48AAD2C5}" destId="{CA96F63B-F725-4ADA-B66C-9AD5BCFF6D1E}" srcOrd="1" destOrd="0" parTransId="{30AD96AC-E7E4-4761-84FF-72DAA356C552}" sibTransId="{730C50ED-9AB8-437A-A188-65756AE632B1}"/>
    <dgm:cxn modelId="{9D01BF73-6788-4D66-A971-1F2251744402}" type="presOf" srcId="{D4B09FC3-531D-4185-AC7F-F211DE73220F}" destId="{D03E1771-8082-4DD6-B0A0-D5DBD1A2267D}" srcOrd="0" destOrd="0" presId="urn:microsoft.com/office/officeart/2005/8/layout/hierarchy3"/>
    <dgm:cxn modelId="{13AA7A81-7D49-40F0-A080-0D8E3785D26D}" type="presOf" srcId="{AB0B122B-AF7A-41C7-BDE8-91A8C3E0A729}" destId="{CF01D011-DAD3-49CA-B05B-84927044E749}" srcOrd="0" destOrd="0" presId="urn:microsoft.com/office/officeart/2005/8/layout/hierarchy3"/>
    <dgm:cxn modelId="{E0BA328C-BB22-4DDC-A731-F40D81C49F32}" type="presOf" srcId="{2E56C329-73D3-4947-9742-4E551CF58394}" destId="{424E12D9-A44E-4590-B56A-464DDA29C283}" srcOrd="0" destOrd="0" presId="urn:microsoft.com/office/officeart/2005/8/layout/hierarchy3"/>
    <dgm:cxn modelId="{23769DA5-B8C2-489B-AC9C-EBC0258D8ED2}" type="presOf" srcId="{CA96F63B-F725-4ADA-B66C-9AD5BCFF6D1E}" destId="{C2692A36-CDFC-4DA5-A555-468620341C0D}" srcOrd="1" destOrd="0" presId="urn:microsoft.com/office/officeart/2005/8/layout/hierarchy3"/>
    <dgm:cxn modelId="{39F1BBAA-220E-411D-A464-95D6C4AC67E0}" type="presOf" srcId="{0ED838B5-09C5-4E81-AA25-B7FC822A35D1}" destId="{025B56DA-432C-495F-B29D-C0C868195686}" srcOrd="1" destOrd="0" presId="urn:microsoft.com/office/officeart/2005/8/layout/hierarchy3"/>
    <dgm:cxn modelId="{420866C2-61CC-43A7-BFB2-0B91285C1047}" type="presOf" srcId="{CA96F63B-F725-4ADA-B66C-9AD5BCFF6D1E}" destId="{81B595A8-CEC6-47DD-A84E-60A76E65133A}" srcOrd="0" destOrd="0" presId="urn:microsoft.com/office/officeart/2005/8/layout/hierarchy3"/>
    <dgm:cxn modelId="{4AB0D0CF-9DD0-40FB-8091-2FCBAB6661E8}" srcId="{5D246FE6-D0D4-4D81-AB37-DFBB48AAD2C5}" destId="{0ED838B5-09C5-4E81-AA25-B7FC822A35D1}" srcOrd="2" destOrd="0" parTransId="{5F428CAB-6BFD-4F40-B98B-5A219A0618C4}" sibTransId="{FEA84F57-321B-49ED-BA6E-2CF2537C6941}"/>
    <dgm:cxn modelId="{8D1001DA-F26B-48FB-B2EB-15DA0AB51DDC}" srcId="{0ED838B5-09C5-4E81-AA25-B7FC822A35D1}" destId="{2E56C329-73D3-4947-9742-4E551CF58394}" srcOrd="0" destOrd="0" parTransId="{D4B09FC3-531D-4185-AC7F-F211DE73220F}" sibTransId="{DD016548-6000-49F9-B03B-8C13AEBF217E}"/>
    <dgm:cxn modelId="{C1B7EFF3-DAC4-45E1-8742-3B0A18D82764}" type="presOf" srcId="{5D246FE6-D0D4-4D81-AB37-DFBB48AAD2C5}" destId="{3C3191C4-8781-4782-B130-3423A0EAC630}" srcOrd="0" destOrd="0" presId="urn:microsoft.com/office/officeart/2005/8/layout/hierarchy3"/>
    <dgm:cxn modelId="{4E75A7BE-D6E0-48C8-A5CA-3A8582BD686B}" type="presParOf" srcId="{3C3191C4-8781-4782-B130-3423A0EAC630}" destId="{004226B6-2378-49BA-A367-BF92C01837B5}" srcOrd="0" destOrd="0" presId="urn:microsoft.com/office/officeart/2005/8/layout/hierarchy3"/>
    <dgm:cxn modelId="{82979BB9-E213-488A-8C15-B12B384F57F1}" type="presParOf" srcId="{004226B6-2378-49BA-A367-BF92C01837B5}" destId="{6BB37CBB-B90D-430B-8ABE-3E9F0F311593}" srcOrd="0" destOrd="0" presId="urn:microsoft.com/office/officeart/2005/8/layout/hierarchy3"/>
    <dgm:cxn modelId="{BB82A8AC-AFE3-4F01-9C68-524A9143FB57}" type="presParOf" srcId="{6BB37CBB-B90D-430B-8ABE-3E9F0F311593}" destId="{4A4562ED-45CB-4A55-B98B-842EC445A411}" srcOrd="0" destOrd="0" presId="urn:microsoft.com/office/officeart/2005/8/layout/hierarchy3"/>
    <dgm:cxn modelId="{3B38D4FC-E821-4194-99AC-0D7BEC886434}" type="presParOf" srcId="{6BB37CBB-B90D-430B-8ABE-3E9F0F311593}" destId="{CFC77AFF-2B0C-4254-9C20-A2CA0CDBF53D}" srcOrd="1" destOrd="0" presId="urn:microsoft.com/office/officeart/2005/8/layout/hierarchy3"/>
    <dgm:cxn modelId="{3A5A29A4-5199-477E-ABD2-D8A02C306351}" type="presParOf" srcId="{004226B6-2378-49BA-A367-BF92C01837B5}" destId="{E224BE25-3401-484B-930F-4D810ED365BB}" srcOrd="1" destOrd="0" presId="urn:microsoft.com/office/officeart/2005/8/layout/hierarchy3"/>
    <dgm:cxn modelId="{35421785-E5DD-4572-966B-E0AB1BA580E8}" type="presParOf" srcId="{E224BE25-3401-484B-930F-4D810ED365BB}" destId="{0E4A9280-FC96-4309-A1CF-FD6616858F52}" srcOrd="0" destOrd="0" presId="urn:microsoft.com/office/officeart/2005/8/layout/hierarchy3"/>
    <dgm:cxn modelId="{8ED55092-43C9-42E7-B6D8-52F61AF8FA5B}" type="presParOf" srcId="{E224BE25-3401-484B-930F-4D810ED365BB}" destId="{CF01D011-DAD3-49CA-B05B-84927044E749}" srcOrd="1" destOrd="0" presId="urn:microsoft.com/office/officeart/2005/8/layout/hierarchy3"/>
    <dgm:cxn modelId="{A3E76B40-69C8-4100-9EFA-58C047B05859}" type="presParOf" srcId="{3C3191C4-8781-4782-B130-3423A0EAC630}" destId="{131429B8-E07D-4DF1-A134-272E0EFAFA9C}" srcOrd="1" destOrd="0" presId="urn:microsoft.com/office/officeart/2005/8/layout/hierarchy3"/>
    <dgm:cxn modelId="{05A81526-2390-4E32-A1B6-D183C8E217DF}" type="presParOf" srcId="{131429B8-E07D-4DF1-A134-272E0EFAFA9C}" destId="{924FDC0A-6BA3-48DC-B0D8-9F03B7EDF53A}" srcOrd="0" destOrd="0" presId="urn:microsoft.com/office/officeart/2005/8/layout/hierarchy3"/>
    <dgm:cxn modelId="{C8B64706-5B72-40A5-A51C-CEAE4E526070}" type="presParOf" srcId="{924FDC0A-6BA3-48DC-B0D8-9F03B7EDF53A}" destId="{81B595A8-CEC6-47DD-A84E-60A76E65133A}" srcOrd="0" destOrd="0" presId="urn:microsoft.com/office/officeart/2005/8/layout/hierarchy3"/>
    <dgm:cxn modelId="{28895890-E1E2-4349-9FFA-FD39967F7940}" type="presParOf" srcId="{924FDC0A-6BA3-48DC-B0D8-9F03B7EDF53A}" destId="{C2692A36-CDFC-4DA5-A555-468620341C0D}" srcOrd="1" destOrd="0" presId="urn:microsoft.com/office/officeart/2005/8/layout/hierarchy3"/>
    <dgm:cxn modelId="{B196A9FB-83BA-4CD1-BE43-693AB8C56444}" type="presParOf" srcId="{131429B8-E07D-4DF1-A134-272E0EFAFA9C}" destId="{7C801658-BBC5-4066-8186-2225472485E7}" srcOrd="1" destOrd="0" presId="urn:microsoft.com/office/officeart/2005/8/layout/hierarchy3"/>
    <dgm:cxn modelId="{B45F0F44-19A9-47B2-BC68-07A717843370}" type="presParOf" srcId="{7C801658-BBC5-4066-8186-2225472485E7}" destId="{1E75B3BF-0133-4458-BDB8-7EA6AF3ABF39}" srcOrd="0" destOrd="0" presId="urn:microsoft.com/office/officeart/2005/8/layout/hierarchy3"/>
    <dgm:cxn modelId="{613814CF-0CBD-4125-A553-CE768230E674}" type="presParOf" srcId="{7C801658-BBC5-4066-8186-2225472485E7}" destId="{6EC00C84-154A-4F24-B12B-CAEB0931E48E}" srcOrd="1" destOrd="0" presId="urn:microsoft.com/office/officeart/2005/8/layout/hierarchy3"/>
    <dgm:cxn modelId="{39E3A621-9809-4650-9E77-56F32A90312F}" type="presParOf" srcId="{3C3191C4-8781-4782-B130-3423A0EAC630}" destId="{96ABA1D0-6AE3-4F1F-8598-7433A5A19E34}" srcOrd="2" destOrd="0" presId="urn:microsoft.com/office/officeart/2005/8/layout/hierarchy3"/>
    <dgm:cxn modelId="{F9302EC1-FD4A-455B-BB9F-54A0F6B54F06}" type="presParOf" srcId="{96ABA1D0-6AE3-4F1F-8598-7433A5A19E34}" destId="{E3C52D64-28E4-4D57-B7CE-62260F5B0099}" srcOrd="0" destOrd="0" presId="urn:microsoft.com/office/officeart/2005/8/layout/hierarchy3"/>
    <dgm:cxn modelId="{EEB3EEF3-D6B5-40AE-ABFC-EBFEFE6D2990}" type="presParOf" srcId="{E3C52D64-28E4-4D57-B7CE-62260F5B0099}" destId="{1D849E4F-13F4-47D8-8A1D-59A5F10E4770}" srcOrd="0" destOrd="0" presId="urn:microsoft.com/office/officeart/2005/8/layout/hierarchy3"/>
    <dgm:cxn modelId="{FD6799CF-9381-4469-89D4-8D0036C799CB}" type="presParOf" srcId="{E3C52D64-28E4-4D57-B7CE-62260F5B0099}" destId="{025B56DA-432C-495F-B29D-C0C868195686}" srcOrd="1" destOrd="0" presId="urn:microsoft.com/office/officeart/2005/8/layout/hierarchy3"/>
    <dgm:cxn modelId="{830F4CCB-6FD7-4307-B678-3865C72C2E21}" type="presParOf" srcId="{96ABA1D0-6AE3-4F1F-8598-7433A5A19E34}" destId="{EA0E8F13-CA7D-403C-9B53-8C9FC863C4BB}" srcOrd="1" destOrd="0" presId="urn:microsoft.com/office/officeart/2005/8/layout/hierarchy3"/>
    <dgm:cxn modelId="{CFF50760-E6C5-4AFE-9D0F-01F29EDE28D2}" type="presParOf" srcId="{EA0E8F13-CA7D-403C-9B53-8C9FC863C4BB}" destId="{D03E1771-8082-4DD6-B0A0-D5DBD1A2267D}" srcOrd="0" destOrd="0" presId="urn:microsoft.com/office/officeart/2005/8/layout/hierarchy3"/>
    <dgm:cxn modelId="{D2DF6BF7-0262-4706-9814-A42BE3020490}" type="presParOf" srcId="{EA0E8F13-CA7D-403C-9B53-8C9FC863C4BB}" destId="{424E12D9-A44E-4590-B56A-464DDA29C28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62ED-45CB-4A55-B98B-842EC445A411}">
      <dsp:nvSpPr>
        <dsp:cNvPr id="0" name=""/>
        <dsp:cNvSpPr/>
      </dsp:nvSpPr>
      <dsp:spPr>
        <a:xfrm>
          <a:off x="837318" y="1506"/>
          <a:ext cx="2479725" cy="123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Dep't of Labor &amp; Indus. v. </a:t>
          </a:r>
          <a:r>
            <a:rPr lang="en-US" sz="1900" b="1" kern="1200" dirty="0" err="1"/>
            <a:t>Heltzel</a:t>
          </a:r>
          <a:r>
            <a:rPr lang="en-US" sz="1900" b="1" kern="1200" dirty="0"/>
            <a:t>, (Pa.)</a:t>
          </a:r>
        </a:p>
      </dsp:txBody>
      <dsp:txXfrm>
        <a:off x="873632" y="37820"/>
        <a:ext cx="2407097" cy="1167234"/>
      </dsp:txXfrm>
    </dsp:sp>
    <dsp:sp modelId="{0E4A9280-FC96-4309-A1CF-FD6616858F52}">
      <dsp:nvSpPr>
        <dsp:cNvPr id="0" name=""/>
        <dsp:cNvSpPr/>
      </dsp:nvSpPr>
      <dsp:spPr>
        <a:xfrm>
          <a:off x="1085290" y="1241369"/>
          <a:ext cx="247972" cy="929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897"/>
              </a:lnTo>
              <a:lnTo>
                <a:pt x="247972" y="9298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1D011-DAD3-49CA-B05B-84927044E749}">
      <dsp:nvSpPr>
        <dsp:cNvPr id="0" name=""/>
        <dsp:cNvSpPr/>
      </dsp:nvSpPr>
      <dsp:spPr>
        <a:xfrm>
          <a:off x="1333263" y="1551335"/>
          <a:ext cx="1983780" cy="1239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EPCRA “preempts” state open records rules</a:t>
          </a:r>
        </a:p>
      </dsp:txBody>
      <dsp:txXfrm>
        <a:off x="1369577" y="1587649"/>
        <a:ext cx="1911152" cy="1167234"/>
      </dsp:txXfrm>
    </dsp:sp>
    <dsp:sp modelId="{81B595A8-CEC6-47DD-A84E-60A76E65133A}">
      <dsp:nvSpPr>
        <dsp:cNvPr id="0" name=""/>
        <dsp:cNvSpPr/>
      </dsp:nvSpPr>
      <dsp:spPr>
        <a:xfrm>
          <a:off x="3936974" y="1506"/>
          <a:ext cx="2479725" cy="1239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PublicSource</a:t>
          </a:r>
          <a:r>
            <a:rPr lang="en-US" sz="1900" b="1" kern="1200" dirty="0"/>
            <a:t> v. Pa. Dep't of Labor &amp; Indus., (W.D. Pa.)</a:t>
          </a:r>
        </a:p>
      </dsp:txBody>
      <dsp:txXfrm>
        <a:off x="3973288" y="37820"/>
        <a:ext cx="2407097" cy="1167234"/>
      </dsp:txXfrm>
    </dsp:sp>
    <dsp:sp modelId="{1E75B3BF-0133-4458-BDB8-7EA6AF3ABF39}">
      <dsp:nvSpPr>
        <dsp:cNvPr id="0" name=""/>
        <dsp:cNvSpPr/>
      </dsp:nvSpPr>
      <dsp:spPr>
        <a:xfrm>
          <a:off x="4184947" y="1241369"/>
          <a:ext cx="247972" cy="929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897"/>
              </a:lnTo>
              <a:lnTo>
                <a:pt x="247972" y="9298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00C84-154A-4F24-B12B-CAEB0931E48E}">
      <dsp:nvSpPr>
        <dsp:cNvPr id="0" name=""/>
        <dsp:cNvSpPr/>
      </dsp:nvSpPr>
      <dsp:spPr>
        <a:xfrm>
          <a:off x="4432919" y="1551335"/>
          <a:ext cx="1983780" cy="1239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EPCRA requires Tier II information request to specify the facility</a:t>
          </a:r>
        </a:p>
      </dsp:txBody>
      <dsp:txXfrm>
        <a:off x="4469233" y="1587649"/>
        <a:ext cx="1911152" cy="1167234"/>
      </dsp:txXfrm>
    </dsp:sp>
    <dsp:sp modelId="{1D849E4F-13F4-47D8-8A1D-59A5F10E4770}">
      <dsp:nvSpPr>
        <dsp:cNvPr id="0" name=""/>
        <dsp:cNvSpPr/>
      </dsp:nvSpPr>
      <dsp:spPr>
        <a:xfrm>
          <a:off x="7036631" y="1506"/>
          <a:ext cx="2479725" cy="1751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b="1" kern="1200" dirty="0"/>
            <a:t>Californians for Renewable Energy et al. v. U.S. EPA et al., 4:15-cv-03292, ND CA</a:t>
          </a:r>
        </a:p>
      </dsp:txBody>
      <dsp:txXfrm>
        <a:off x="7087917" y="52792"/>
        <a:ext cx="2377153" cy="1648473"/>
      </dsp:txXfrm>
    </dsp:sp>
    <dsp:sp modelId="{D03E1771-8082-4DD6-B0A0-D5DBD1A2267D}">
      <dsp:nvSpPr>
        <dsp:cNvPr id="0" name=""/>
        <dsp:cNvSpPr/>
      </dsp:nvSpPr>
      <dsp:spPr>
        <a:xfrm>
          <a:off x="7284604" y="1752552"/>
          <a:ext cx="247972" cy="929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897"/>
              </a:lnTo>
              <a:lnTo>
                <a:pt x="247972" y="9298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E12D9-A44E-4590-B56A-464DDA29C283}">
      <dsp:nvSpPr>
        <dsp:cNvPr id="0" name=""/>
        <dsp:cNvSpPr/>
      </dsp:nvSpPr>
      <dsp:spPr>
        <a:xfrm>
          <a:off x="7532576" y="2062518"/>
          <a:ext cx="1983780" cy="1239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Environmental justice for emergency release impacts in new permits</a:t>
          </a:r>
        </a:p>
      </dsp:txBody>
      <dsp:txXfrm>
        <a:off x="7568890" y="2098832"/>
        <a:ext cx="1911152" cy="1167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794C2-96B6-46AA-918E-978D88083F12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0E02F-4E37-44F5-8DB5-B5BBB210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6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B23BD-1775-4800-841B-6A453463BC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87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9EE712C-18A9-4D2A-9BF0-2AD7F94D531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1CAA78C-6170-4AF6-A159-1CC2D0CABAB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7317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12C-18A9-4D2A-9BF0-2AD7F94D531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78C-6170-4AF6-A159-1CC2D0CAB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2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12C-18A9-4D2A-9BF0-2AD7F94D531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78C-6170-4AF6-A159-1CC2D0CAB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62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95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30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83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58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80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32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0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12C-18A9-4D2A-9BF0-2AD7F94D531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78C-6170-4AF6-A159-1CC2D0CAB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43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66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80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03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07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7495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1442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0555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084AFC5-17E4-4A26-A144-49682BD36ECA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60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8679482-E0DA-4858-9A19-F8B792C0C3D9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9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EE712C-18A9-4D2A-9BF0-2AD7F94D531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CAA78C-6170-4AF6-A159-1CC2D0CABA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14859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12C-18A9-4D2A-9BF0-2AD7F94D531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78C-6170-4AF6-A159-1CC2D0CAB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8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12C-18A9-4D2A-9BF0-2AD7F94D531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78C-6170-4AF6-A159-1CC2D0CAB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9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12C-18A9-4D2A-9BF0-2AD7F94D531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78C-6170-4AF6-A159-1CC2D0CAB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1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712C-18A9-4D2A-9BF0-2AD7F94D531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78C-6170-4AF6-A159-1CC2D0CAB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1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EE712C-18A9-4D2A-9BF0-2AD7F94D531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CAA78C-6170-4AF6-A159-1CC2D0CABA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814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EE712C-18A9-4D2A-9BF0-2AD7F94D531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CAA78C-6170-4AF6-A159-1CC2D0CABA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171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9EE712C-18A9-4D2A-9BF0-2AD7F94D531B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1CAA78C-6170-4AF6-A159-1CC2D0CABA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256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C48ED7C-D9A5-4EA8-B309-6E368BFA8F2B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895" r="33537"/>
          <a:stretch/>
        </p:blipFill>
        <p:spPr>
          <a:xfrm>
            <a:off x="7358628" y="-588502"/>
            <a:ext cx="4974345" cy="74465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EF788-DCE3-48B7-A7AF-42AAAE74E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27" r="23088" b="-2"/>
          <a:stretch/>
        </p:blipFill>
        <p:spPr>
          <a:xfrm>
            <a:off x="0" y="2798285"/>
            <a:ext cx="3613533" cy="4230476"/>
          </a:xfrm>
          <a:prstGeom prst="rect">
            <a:avLst/>
          </a:prstGeom>
        </p:spPr>
      </p:pic>
      <p:pic>
        <p:nvPicPr>
          <p:cNvPr id="5" name="Picture 4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247484E1-3FC5-400C-830B-586D92A84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11" r="13448" b="3"/>
          <a:stretch/>
        </p:blipFill>
        <p:spPr>
          <a:xfrm>
            <a:off x="-1766" y="0"/>
            <a:ext cx="3407526" cy="3388893"/>
          </a:xfrm>
          <a:prstGeom prst="rect">
            <a:avLst/>
          </a:prstGeom>
        </p:spPr>
      </p:pic>
      <p:pic>
        <p:nvPicPr>
          <p:cNvPr id="6" name="Picture 5" descr="A picture containing linedrawing, map&#10;&#10;Description generated with high confidence">
            <a:extLst>
              <a:ext uri="{FF2B5EF4-FFF2-40B4-BE49-F238E27FC236}">
                <a16:creationId xmlns:a16="http://schemas.microsoft.com/office/drawing/2014/main" id="{1F80E210-EFE6-40DD-8EEB-24EC9B2636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64" r="26033" b="1"/>
          <a:stretch/>
        </p:blipFill>
        <p:spPr>
          <a:xfrm>
            <a:off x="3713603" y="891043"/>
            <a:ext cx="3337182" cy="49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9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8A8EC-1A0B-4031-8416-FEB87B15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DOES THIS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217C8-3CD2-4B75-85C1-31339A9DF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0" y="2603499"/>
            <a:ext cx="11700588" cy="3899937"/>
          </a:xfrm>
        </p:spPr>
        <p:txBody>
          <a:bodyPr>
            <a:normAutofit/>
          </a:bodyPr>
          <a:lstStyle/>
          <a:p>
            <a:r>
              <a:rPr lang="en-US" sz="2800" b="1" dirty="0"/>
              <a:t>IDENTICAL TO CURRENT REQUIREMENT FOR A REQUEST BY “State or local official acting in his or her official capacity”  312 (e)</a:t>
            </a:r>
          </a:p>
          <a:p>
            <a:r>
              <a:rPr lang="en-US" sz="2800" b="1" dirty="0"/>
              <a:t> I DON’T THINK THIS MEANS THE ENTIRE TIER II DATABASE</a:t>
            </a:r>
          </a:p>
          <a:p>
            <a:r>
              <a:rPr lang="en-US" sz="2800" b="1" dirty="0"/>
              <a:t>DOES INCLUDE FACILITIES THAT ARE NOT TIER II REPORTERS</a:t>
            </a:r>
          </a:p>
          <a:p>
            <a:r>
              <a:rPr lang="en-US" sz="2800" b="1" dirty="0"/>
              <a:t>THE LEPC CANNOT REFUSE TO PURSUE TIER II DATA; HOWEVER, WHAT THRESHOLDS?</a:t>
            </a:r>
          </a:p>
          <a:p>
            <a:r>
              <a:rPr lang="en-US" sz="2800" b="1" dirty="0"/>
              <a:t>DON’T THINK LEPCs HAVE TO HUNT FOR FACILITIES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8432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55EC-D755-4D2B-B08B-8625AB12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EMERGENCY RESPONSE PLANS - </a:t>
            </a:r>
            <a:r>
              <a:rPr lang="en-US" b="1" dirty="0" err="1"/>
              <a:t>AWIA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0322E-319F-45FB-9AD4-F6C725CFE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9" y="2332653"/>
            <a:ext cx="11299371" cy="3687147"/>
          </a:xfrm>
        </p:spPr>
        <p:txBody>
          <a:bodyPr>
            <a:normAutofit/>
          </a:bodyPr>
          <a:lstStyle/>
          <a:p>
            <a:r>
              <a:rPr lang="en-US" sz="3200" b="1" dirty="0"/>
              <a:t>TIERED DEADLINES – OVER 100,000 MARCH 31, 2020</a:t>
            </a:r>
          </a:p>
          <a:p>
            <a:r>
              <a:rPr lang="en-US" sz="3200" b="1" dirty="0"/>
              <a:t>RISK TO THE UTILITY, ALTERNATIVE SUPPLIES, RELOCATION OF INTAKES, FLOOD PROTECTION</a:t>
            </a:r>
          </a:p>
          <a:p>
            <a:r>
              <a:rPr lang="en-US" sz="3200" b="1" dirty="0"/>
              <a:t>COORDINATE WITH LEPCs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897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698F-6D22-41B0-AF44-77F8D2C9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HAZMAT ROUNDTABLE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932E0-A23B-4730-A3D7-F5D989F4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2230016"/>
            <a:ext cx="11756571" cy="4366727"/>
          </a:xfrm>
        </p:spPr>
        <p:txBody>
          <a:bodyPr>
            <a:normAutofit/>
          </a:bodyPr>
          <a:lstStyle/>
          <a:p>
            <a:r>
              <a:rPr lang="en-US" sz="2400" b="1" dirty="0"/>
              <a:t>LEPCs and first responder organizations are responsible to the community for community preparedness. Effective preparedness … develop answers to:</a:t>
            </a:r>
          </a:p>
          <a:p>
            <a:r>
              <a:rPr lang="en-US" sz="2400" b="1" dirty="0"/>
              <a:t>-	What are the hazardous material accident risks of transportation and facilities in your community and how are they being prevented?</a:t>
            </a:r>
          </a:p>
          <a:p>
            <a:r>
              <a:rPr lang="en-US" sz="2400" b="1" dirty="0"/>
              <a:t>-	What are the plans and capabilities of the community should an accident happen?</a:t>
            </a:r>
          </a:p>
          <a:p>
            <a:r>
              <a:rPr lang="en-US" sz="2400" b="1" dirty="0"/>
              <a:t>-	What are the roles and responsibilities of all community members an emergency?</a:t>
            </a:r>
          </a:p>
          <a:p>
            <a:r>
              <a:rPr lang="en-US" sz="2400" b="1" dirty="0"/>
              <a:t>-	What capability gaps exist and then create a plan to fill those gaps based on community priorities.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4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DD07-3079-4A0B-9147-03644067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Disaster Recovery Reform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66517-5E9A-4827-86B4-B98078074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2351314"/>
            <a:ext cx="11271379" cy="3993502"/>
          </a:xfrm>
        </p:spPr>
        <p:txBody>
          <a:bodyPr>
            <a:normAutofit/>
          </a:bodyPr>
          <a:lstStyle/>
          <a:p>
            <a:r>
              <a:rPr lang="en-US" sz="3200" b="1" dirty="0"/>
              <a:t>FEMA to provide information and resources on improving resilience to hazardous materials incidents</a:t>
            </a:r>
          </a:p>
          <a:p>
            <a:r>
              <a:rPr lang="en-US" sz="3200" b="1" dirty="0"/>
              <a:t>Local governments are responsible for the integration of hazardous material planning and response</a:t>
            </a:r>
          </a:p>
          <a:p>
            <a:r>
              <a:rPr lang="en-US" sz="3200" b="1" dirty="0"/>
              <a:t>Significant role for LEPCs, but misapprehends modern role of LEPCs</a:t>
            </a:r>
          </a:p>
          <a:p>
            <a:pPr lvl="1"/>
            <a:r>
              <a:rPr lang="en-US" sz="3000" b="1" dirty="0"/>
              <a:t>Meeting in June</a:t>
            </a:r>
          </a:p>
        </p:txBody>
      </p:sp>
    </p:spTree>
    <p:extLst>
      <p:ext uri="{BB962C8B-B14F-4D97-AF65-F5344CB8AC3E}">
        <p14:creationId xmlns:p14="http://schemas.microsoft.com/office/powerpoint/2010/main" val="120965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4804-311C-444C-9E1B-54A41D67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A154-8485-46D9-9FAA-EC73642E0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2" y="2603500"/>
            <a:ext cx="11028784" cy="3416300"/>
          </a:xfrm>
        </p:spPr>
        <p:txBody>
          <a:bodyPr>
            <a:normAutofit/>
          </a:bodyPr>
          <a:lstStyle/>
          <a:p>
            <a:r>
              <a:rPr lang="en-US" sz="3200" b="1" dirty="0"/>
              <a:t>CAFO – Final EPCRA exemption rule</a:t>
            </a:r>
          </a:p>
          <a:p>
            <a:pPr lvl="3"/>
            <a:r>
              <a:rPr lang="en-US" sz="2600" b="1" dirty="0"/>
              <a:t>To be signed on the 23</a:t>
            </a:r>
            <a:r>
              <a:rPr lang="en-US" sz="2600" b="1" baseline="30000" dirty="0"/>
              <a:t>rd</a:t>
            </a:r>
            <a:r>
              <a:rPr lang="en-US" sz="2600" b="1" dirty="0"/>
              <a:t>  (litigation likely)</a:t>
            </a:r>
          </a:p>
          <a:p>
            <a:r>
              <a:rPr lang="en-US" sz="3200" b="1" dirty="0"/>
              <a:t>RMP – Your guess is as good as mine  </a:t>
            </a:r>
          </a:p>
          <a:p>
            <a:pPr lvl="3"/>
            <a:r>
              <a:rPr lang="en-US" sz="2600" b="1" dirty="0"/>
              <a:t>Few portions of the existing rule will survive is my guess</a:t>
            </a:r>
          </a:p>
          <a:p>
            <a:r>
              <a:rPr lang="en-US" sz="3200" b="1" dirty="0"/>
              <a:t>CWA – Accident prevention</a:t>
            </a:r>
          </a:p>
          <a:p>
            <a:pPr lvl="3"/>
            <a:r>
              <a:rPr lang="en-US" sz="2600" b="1" dirty="0"/>
              <a:t>Once the decision to “punt” is finalized EPA will be sued</a:t>
            </a:r>
          </a:p>
        </p:txBody>
      </p:sp>
    </p:spTree>
    <p:extLst>
      <p:ext uri="{BB962C8B-B14F-4D97-AF65-F5344CB8AC3E}">
        <p14:creationId xmlns:p14="http://schemas.microsoft.com/office/powerpoint/2010/main" val="55298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7E2C-56ED-4752-8E7C-B409A3F3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01487"/>
            <a:ext cx="10353761" cy="1326321"/>
          </a:xfrm>
        </p:spPr>
        <p:txBody>
          <a:bodyPr/>
          <a:lstStyle/>
          <a:p>
            <a:r>
              <a:rPr lang="en-US" b="1" dirty="0"/>
              <a:t>GUIDANCE IS ENFORCABLE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454A1-374D-4A00-A7E4-BA1EAE6AF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444620"/>
            <a:ext cx="10353762" cy="3767336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</a:rPr>
              <a:t>CPG 101</a:t>
            </a:r>
          </a:p>
          <a:p>
            <a:r>
              <a:rPr lang="en-US" sz="3600" b="1" dirty="0">
                <a:effectLst/>
              </a:rPr>
              <a:t>Continuity Guidance Circular</a:t>
            </a:r>
          </a:p>
          <a:p>
            <a:r>
              <a:rPr lang="en-US" sz="3600" b="1" dirty="0">
                <a:effectLst/>
              </a:rPr>
              <a:t>NFPA 1600 New Version Now Effective </a:t>
            </a:r>
          </a:p>
          <a:p>
            <a:r>
              <a:rPr lang="en-US" sz="3600" b="1" dirty="0">
                <a:effectLst/>
              </a:rPr>
              <a:t>ASTM Task Group for a New Standard</a:t>
            </a:r>
          </a:p>
          <a:p>
            <a:pPr lvl="1"/>
            <a:r>
              <a:rPr lang="en-US" sz="3200" b="1" dirty="0">
                <a:effectLst/>
              </a:rPr>
              <a:t>Cooperation and Coordination </a:t>
            </a:r>
          </a:p>
        </p:txBody>
      </p:sp>
    </p:spTree>
    <p:extLst>
      <p:ext uri="{BB962C8B-B14F-4D97-AF65-F5344CB8AC3E}">
        <p14:creationId xmlns:p14="http://schemas.microsoft.com/office/powerpoint/2010/main" val="2931706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28" y="174690"/>
            <a:ext cx="8228736" cy="9587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/>
              <a:t>CPG 101</a:t>
            </a:r>
          </a:p>
        </p:txBody>
      </p:sp>
      <p:pic>
        <p:nvPicPr>
          <p:cNvPr id="1946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5579" y="86266"/>
            <a:ext cx="2525635" cy="3266902"/>
          </a:xfrm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238596" y="884726"/>
            <a:ext cx="74149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“When threatened by … emergencies …, people expect elected or appointed leaders to take immediate action...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elected leaders in each jurisdiction are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legally responsible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 ensuring that … actions are taken to protect people ...”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6DF5E3-B01F-45EB-8774-15D2761F70B1}"/>
              </a:ext>
            </a:extLst>
          </p:cNvPr>
          <p:cNvSpPr/>
          <p:nvPr/>
        </p:nvSpPr>
        <p:spPr>
          <a:xfrm>
            <a:off x="1391428" y="2999225"/>
            <a:ext cx="9094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A2E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Continuity Guidance Circular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FAC7E-500D-4E49-BEBA-1C0A1E8D3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496" y="3429000"/>
            <a:ext cx="2524425" cy="3266903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EE5E2441-9EF3-4289-A5EB-01473254B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596" y="3972809"/>
            <a:ext cx="750639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“Planning across the full range of continuity operations is an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inherent responsibility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every level of government.”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“[E]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nsure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that essential functions continue to be performed…”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“Essential functions … cannot be deferred during an emergency; … legally mandated functions will be essential …”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93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16836"/>
            <a:ext cx="10353761" cy="1218658"/>
          </a:xfrm>
        </p:spPr>
        <p:txBody>
          <a:bodyPr>
            <a:normAutofit/>
          </a:bodyPr>
          <a:lstStyle/>
          <a:p>
            <a:r>
              <a:rPr lang="en-US" b="1" dirty="0"/>
              <a:t>BEST PRACTICES – NASTTPO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561" y="2276669"/>
            <a:ext cx="11008734" cy="43947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400" b="1" dirty="0">
                <a:effectLst/>
              </a:rPr>
              <a:t>Honor your community conditions/priorities 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2900" b="1" dirty="0">
                <a:effectLst/>
              </a:rPr>
              <a:t>vision of success</a:t>
            </a:r>
          </a:p>
          <a:p>
            <a:pPr>
              <a:lnSpc>
                <a:spcPct val="130000"/>
              </a:lnSpc>
            </a:pPr>
            <a:r>
              <a:rPr lang="en-US" sz="3400" b="1" dirty="0">
                <a:effectLst/>
              </a:rPr>
              <a:t>Understand the risks</a:t>
            </a:r>
          </a:p>
          <a:p>
            <a:pPr>
              <a:lnSpc>
                <a:spcPct val="130000"/>
              </a:lnSpc>
            </a:pPr>
            <a:r>
              <a:rPr lang="en-US" sz="3400" b="1" dirty="0">
                <a:effectLst/>
              </a:rPr>
              <a:t>Realistically understand capabilities</a:t>
            </a:r>
            <a:endParaRPr lang="en-US" sz="2900" b="1" dirty="0">
              <a:effectLst/>
            </a:endParaRPr>
          </a:p>
          <a:p>
            <a:pPr>
              <a:lnSpc>
                <a:spcPct val="130000"/>
              </a:lnSpc>
            </a:pPr>
            <a:r>
              <a:rPr lang="en-US" sz="3400" b="1" dirty="0">
                <a:effectLst/>
              </a:rPr>
              <a:t>Communicate to create realistic expectations</a:t>
            </a:r>
          </a:p>
          <a:p>
            <a:pPr>
              <a:lnSpc>
                <a:spcPct val="130000"/>
              </a:lnSpc>
            </a:pPr>
            <a:r>
              <a:rPr lang="en-US" sz="3400" b="1" dirty="0">
                <a:effectLst/>
              </a:rPr>
              <a:t>Prevention vs response</a:t>
            </a:r>
          </a:p>
          <a:p>
            <a:pPr>
              <a:lnSpc>
                <a:spcPct val="130000"/>
              </a:lnSpc>
            </a:pPr>
            <a:r>
              <a:rPr lang="en-US" sz="3400" b="1" dirty="0">
                <a:effectLst/>
              </a:rPr>
              <a:t>Strategic plan to fill gaps</a:t>
            </a:r>
          </a:p>
          <a:p>
            <a:pPr>
              <a:lnSpc>
                <a:spcPct val="130000"/>
              </a:lnSpc>
            </a:pPr>
            <a:r>
              <a:rPr lang="en-US" sz="3400" b="1" dirty="0">
                <a:effectLst/>
              </a:rPr>
              <a:t>Do projects that fill gaps – </a:t>
            </a:r>
            <a:r>
              <a:rPr lang="en-US" sz="3400" b="1" u="sng" dirty="0">
                <a:effectLst/>
              </a:rPr>
              <a:t>MEASURE SUCCESS</a:t>
            </a:r>
            <a:endParaRPr lang="en-US" sz="3400" b="1" u="sng" dirty="0">
              <a:solidFill>
                <a:srgbClr val="000000"/>
              </a:solidFill>
              <a:effectLst/>
            </a:endParaRPr>
          </a:p>
          <a:p>
            <a:pPr>
              <a:lnSpc>
                <a:spcPct val="13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584580"/>
            <a:ext cx="7136296" cy="2483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/>
              <a:t>http://apell.eecentre.org/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EPA’s Measuring Success Document</a:t>
            </a:r>
          </a:p>
          <a:p>
            <a:pPr marL="0" indent="0">
              <a:buNone/>
            </a:pPr>
            <a:r>
              <a:rPr lang="en-US" sz="2600" dirty="0"/>
              <a:t>http://www.epa.gov/sites/production/files/2013-08/documents/measuring_progress_lepc.pdf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47" y="479722"/>
            <a:ext cx="4167044" cy="589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6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Timothy Gablehouse</a:t>
            </a:r>
          </a:p>
          <a:p>
            <a:pPr marL="0" indent="0">
              <a:buNone/>
            </a:pPr>
            <a:r>
              <a:rPr lang="en-US" b="1" dirty="0"/>
              <a:t>tgablehouse@att.net</a:t>
            </a:r>
          </a:p>
          <a:p>
            <a:pPr marL="0" indent="0">
              <a:buNone/>
            </a:pPr>
            <a:r>
              <a:rPr lang="en-US" b="1" dirty="0"/>
              <a:t>303.572.0050</a:t>
            </a:r>
          </a:p>
          <a:p>
            <a:pPr marL="0" indent="0">
              <a:buNone/>
            </a:pPr>
            <a:r>
              <a:rPr lang="en-US" b="1" dirty="0"/>
              <a:t>Let me know if you want to be on the email list</a:t>
            </a:r>
          </a:p>
        </p:txBody>
      </p:sp>
    </p:spTree>
    <p:extLst>
      <p:ext uri="{BB962C8B-B14F-4D97-AF65-F5344CB8AC3E}">
        <p14:creationId xmlns:p14="http://schemas.microsoft.com/office/powerpoint/2010/main" val="86810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794" y="1214664"/>
            <a:ext cx="6272567" cy="4428672"/>
          </a:xfrm>
        </p:spPr>
        <p:txBody>
          <a:bodyPr anchor="ctr">
            <a:norm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</a:rPr>
              <a:t>NASTTPO Conference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May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9375" y="1214664"/>
            <a:ext cx="3418181" cy="4428672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Legal, Regulatory, Litigation Updates</a:t>
            </a:r>
          </a:p>
        </p:txBody>
      </p:sp>
    </p:spTree>
    <p:extLst>
      <p:ext uri="{BB962C8B-B14F-4D97-AF65-F5344CB8AC3E}">
        <p14:creationId xmlns:p14="http://schemas.microsoft.com/office/powerpoint/2010/main" val="69634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CB9D9-1031-4DA7-9738-DBCC1364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CRIMINALITY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D0E3-0B5A-4643-95F5-5DCABB9E2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13993"/>
            <a:ext cx="10331030" cy="4152122"/>
          </a:xfrm>
        </p:spPr>
        <p:txBody>
          <a:bodyPr>
            <a:normAutofit/>
          </a:bodyPr>
          <a:lstStyle/>
          <a:p>
            <a:r>
              <a:rPr lang="en-US" sz="2800" b="1" dirty="0"/>
              <a:t>DRAMATIC SHIFT TO CRIMINAL CHARGES IN CHEMICAL ACCIDENTS</a:t>
            </a:r>
          </a:p>
          <a:p>
            <a:r>
              <a:rPr lang="en-US" sz="2800" b="1" dirty="0"/>
              <a:t>HARRIS COUNTY CHARGES AGAINST </a:t>
            </a:r>
            <a:r>
              <a:rPr lang="en-US" sz="2800" b="1" dirty="0" err="1"/>
              <a:t>AKEMA</a:t>
            </a:r>
            <a:r>
              <a:rPr lang="en-US" sz="2800" b="1" dirty="0"/>
              <a:t> AND INTERCONTINENTAL TERMINALS - reckless assault</a:t>
            </a:r>
          </a:p>
          <a:p>
            <a:r>
              <a:rPr lang="en-US" sz="2800" b="1" dirty="0"/>
              <a:t>FEDERAL CHARGES AGAINST MIDWEST GRAIN PRODUCTS AND </a:t>
            </a:r>
            <a:r>
              <a:rPr lang="en-US" sz="2800" b="1" dirty="0" err="1"/>
              <a:t>HARCROS</a:t>
            </a:r>
            <a:r>
              <a:rPr lang="en-US" sz="2800" b="1" dirty="0"/>
              <a:t> – MARCH 2019</a:t>
            </a:r>
          </a:p>
          <a:p>
            <a:pPr lvl="1"/>
            <a:r>
              <a:rPr lang="en-US" sz="2600" b="1" dirty="0"/>
              <a:t>KNOWING AND NEGLIGENCE RELEASES UNDER THE CLEAN AIR ACT</a:t>
            </a:r>
          </a:p>
        </p:txBody>
      </p:sp>
    </p:spTree>
    <p:extLst>
      <p:ext uri="{BB962C8B-B14F-4D97-AF65-F5344CB8AC3E}">
        <p14:creationId xmlns:p14="http://schemas.microsoft.com/office/powerpoint/2010/main" val="221007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D6C2-4648-4356-AB74-AE18EC05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10961-F310-42C4-AFAC-AF234A54F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22" y="2295331"/>
            <a:ext cx="11262049" cy="4217436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EPA SUED OVER FAILURE TO PROPOSE WORST CASE SPILL REGULATIONS UNDER CLEAN WATER ACT  </a:t>
            </a:r>
          </a:p>
          <a:p>
            <a:pPr lvl="1"/>
            <a:r>
              <a:rPr lang="en-US" sz="3000" b="1" dirty="0"/>
              <a:t>33 USC 1321 (j) </a:t>
            </a:r>
            <a:r>
              <a:rPr lang="en-US" sz="2200" b="1" dirty="0"/>
              <a:t>Filed March 21, 2019 </a:t>
            </a:r>
          </a:p>
          <a:p>
            <a:pPr lvl="1"/>
            <a:r>
              <a:rPr lang="en-US" sz="3000" b="1" dirty="0"/>
              <a:t>LARGEST FORESEEABLE DISCHARGE IN ADVERSE WEATHER CONDITIONS, INCLUDING FIRE OR EXPLOSION</a:t>
            </a:r>
          </a:p>
          <a:p>
            <a:pPr lvl="1"/>
            <a:r>
              <a:rPr lang="en-US" sz="3000" b="1" dirty="0"/>
              <a:t>SPECIFY EQUIPMENT, PERSONNEL, TRAINING AND EQUIPMENT </a:t>
            </a:r>
          </a:p>
          <a:p>
            <a:r>
              <a:rPr lang="en-US" sz="3200" b="1" dirty="0"/>
              <a:t>DIFFERENT THAN ACCIDENT PREVENTION REGULATIONS</a:t>
            </a:r>
          </a:p>
          <a:p>
            <a:endParaRPr lang="en-US" sz="3200" b="1" dirty="0"/>
          </a:p>
          <a:p>
            <a:pPr lvl="1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0972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EDCB-1DEC-405B-8BFC-36A1B008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FLINT WATER CONTAMINATION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10BA-1714-4B4B-AA14-C9AD3CDC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3" y="2369976"/>
            <a:ext cx="11402008" cy="3649824"/>
          </a:xfrm>
        </p:spPr>
        <p:txBody>
          <a:bodyPr>
            <a:normAutofit/>
          </a:bodyPr>
          <a:lstStyle/>
          <a:p>
            <a:r>
              <a:rPr lang="en-US" sz="3200" b="1" dirty="0"/>
              <a:t>EPA CAN BE SUED FOR NEGLIGENCE</a:t>
            </a:r>
          </a:p>
          <a:p>
            <a:pPr lvl="1"/>
            <a:r>
              <a:rPr lang="en-US" sz="3000" b="1" dirty="0"/>
              <a:t>Officials and employees negligently responded to the water crisis, including by failing to utilize the agency’s enforcement authority under the Safe Drinking Water Act</a:t>
            </a:r>
          </a:p>
          <a:p>
            <a:pPr lvl="1"/>
            <a:r>
              <a:rPr lang="en-US" sz="3000" b="1" dirty="0"/>
              <a:t>Plaintiffs relied on EPA’s assurances of safety and were harmed</a:t>
            </a:r>
          </a:p>
        </p:txBody>
      </p:sp>
    </p:spTree>
    <p:extLst>
      <p:ext uri="{BB962C8B-B14F-4D97-AF65-F5344CB8AC3E}">
        <p14:creationId xmlns:p14="http://schemas.microsoft.com/office/powerpoint/2010/main" val="124844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97565"/>
            <a:ext cx="10353761" cy="898894"/>
          </a:xfrm>
        </p:spPr>
        <p:txBody>
          <a:bodyPr>
            <a:normAutofit/>
          </a:bodyPr>
          <a:lstStyle/>
          <a:p>
            <a:r>
              <a:rPr lang="en-US" b="1" dirty="0"/>
              <a:t>OTHER Litigation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825497"/>
              </p:ext>
            </p:extLst>
          </p:nvPr>
        </p:nvGraphicFramePr>
        <p:xfrm>
          <a:off x="914400" y="2257654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53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6CFB-230F-45B3-AB8C-D2BD781C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SUING SERCs &amp; LEPCs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4DD2-0436-40E5-92CD-297E5231F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NJ Work Environment Council et al v. NJ SERC &amp; Linden LEPC</a:t>
            </a:r>
          </a:p>
          <a:p>
            <a:pPr lvl="1"/>
            <a:r>
              <a:rPr lang="en-US" sz="3200" b="1" dirty="0"/>
              <a:t>Failure of the LEPC to prepare a plan</a:t>
            </a:r>
          </a:p>
          <a:p>
            <a:r>
              <a:rPr lang="en-US" sz="3600" b="1" dirty="0"/>
              <a:t>No action directly against an LEPC</a:t>
            </a:r>
          </a:p>
          <a:p>
            <a:pPr lvl="1"/>
            <a:r>
              <a:rPr lang="en-US" sz="3200" b="1" dirty="0"/>
              <a:t>Sue the SERC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1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4A31-A7A1-4ADD-AA25-F79BC06E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08719" cy="706964"/>
          </a:xfrm>
        </p:spPr>
        <p:txBody>
          <a:bodyPr/>
          <a:lstStyle/>
          <a:p>
            <a:r>
              <a:rPr lang="en-US" b="1" dirty="0"/>
              <a:t>AMERICA’S WATER INFRASTRUCTURE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76B4A-989B-42CC-8CDD-93AEDC51E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1" y="2202024"/>
            <a:ext cx="11402008" cy="4376058"/>
          </a:xfrm>
        </p:spPr>
        <p:txBody>
          <a:bodyPr>
            <a:normAutofit fontScale="92500"/>
          </a:bodyPr>
          <a:lstStyle/>
          <a:p>
            <a:r>
              <a:rPr lang="en-US" sz="3000" b="1" dirty="0"/>
              <a:t>A State emergency response commission shall-</a:t>
            </a:r>
          </a:p>
          <a:p>
            <a:pPr lvl="1"/>
            <a:r>
              <a:rPr lang="en-US" sz="2600" b="1" dirty="0"/>
              <a:t>"(A) promptly notify the applicable State agency of any release that requires notice under subsection (a);</a:t>
            </a:r>
          </a:p>
          <a:p>
            <a:pPr lvl="1"/>
            <a:r>
              <a:rPr lang="en-US" sz="2600" b="1" dirty="0"/>
              <a:t>"(B) provide to the applicable State agency the information identified in subsection (b)(2); and "(C) provide … [any] written </a:t>
            </a:r>
            <a:r>
              <a:rPr lang="en-US" sz="2600" b="1" dirty="0" err="1"/>
              <a:t>followup</a:t>
            </a:r>
            <a:r>
              <a:rPr lang="en-US" sz="2600" b="1" dirty="0"/>
              <a:t> </a:t>
            </a:r>
          </a:p>
          <a:p>
            <a:r>
              <a:rPr lang="en-US" sz="2400" b="1" dirty="0"/>
              <a:t>The term “applicable State agency” means the State agency that has primary responsibility to enforce the requirements of the Safe Drinking Water Act.</a:t>
            </a:r>
            <a:endParaRPr lang="en-US" sz="2400" dirty="0"/>
          </a:p>
          <a:p>
            <a:r>
              <a:rPr lang="en-US" sz="3000" b="1" dirty="0"/>
              <a:t>RELEASES FROM FACILITIES – NOT TRANSPORTATION</a:t>
            </a:r>
          </a:p>
          <a:p>
            <a:r>
              <a:rPr lang="en-US" sz="3000" b="1" dirty="0"/>
              <a:t>SERC NOT RESPONSIBLE FOR INFORMATION TO WATER UTILITIES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9559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8859-1A5A-4707-AF47-171E1B38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4" y="973668"/>
            <a:ext cx="10161036" cy="883124"/>
          </a:xfrm>
        </p:spPr>
        <p:txBody>
          <a:bodyPr/>
          <a:lstStyle/>
          <a:p>
            <a:r>
              <a:rPr lang="en-US" b="1" dirty="0"/>
              <a:t>AVAILABILITY OF DATA TO COMMUNITY WATER SYSTEMS - </a:t>
            </a:r>
            <a:r>
              <a:rPr lang="en-US" b="1" dirty="0" err="1"/>
              <a:t>AWIA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D482-1D53-4239-97A3-E12062FE7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" y="2202024"/>
            <a:ext cx="11803225" cy="4422711"/>
          </a:xfrm>
        </p:spPr>
        <p:txBody>
          <a:bodyPr>
            <a:noAutofit/>
          </a:bodyPr>
          <a:lstStyle/>
          <a:p>
            <a:r>
              <a:rPr lang="en-US" sz="3200" b="1" dirty="0"/>
              <a:t>“An affected community water system </a:t>
            </a:r>
            <a:r>
              <a:rPr lang="en-US" sz="3200" b="1" u="sng" dirty="0"/>
              <a:t>may</a:t>
            </a:r>
            <a:r>
              <a:rPr lang="en-US" sz="3200" b="1" dirty="0"/>
              <a:t> have access to tier II information by submitting a request to the State emergency response commission or the local emergency planning committee. Upon receipt of a request for tier II information, the State commission or local committee </a:t>
            </a:r>
            <a:r>
              <a:rPr lang="en-US" sz="3200" b="1" u="sng" dirty="0"/>
              <a:t>shall</a:t>
            </a:r>
            <a:r>
              <a:rPr lang="en-US" sz="3200" b="1" dirty="0"/>
              <a:t>, pursuant to paragraph (1), request the facility owner or operator for the tier II information and make available such information to the affected community water system.”</a:t>
            </a:r>
          </a:p>
        </p:txBody>
      </p:sp>
    </p:spTree>
    <p:extLst>
      <p:ext uri="{BB962C8B-B14F-4D97-AF65-F5344CB8AC3E}">
        <p14:creationId xmlns:p14="http://schemas.microsoft.com/office/powerpoint/2010/main" val="3356023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884</Words>
  <Application>Microsoft Office PowerPoint</Application>
  <PresentationFormat>Widescreen</PresentationFormat>
  <Paragraphs>100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Franklin Gothic Book</vt:lpstr>
      <vt:lpstr>Wingdings 3</vt:lpstr>
      <vt:lpstr>Crop</vt:lpstr>
      <vt:lpstr>Ion Boardroom</vt:lpstr>
      <vt:lpstr>PowerPoint Presentation</vt:lpstr>
      <vt:lpstr>NASTTPO Conference  May 2019</vt:lpstr>
      <vt:lpstr>CRIMINALITY </vt:lpstr>
      <vt:lpstr>LITIGATION</vt:lpstr>
      <vt:lpstr>FLINT WATER CONTAMINATION</vt:lpstr>
      <vt:lpstr>OTHER Litigation</vt:lpstr>
      <vt:lpstr>SUING SERCs &amp; LEPCs</vt:lpstr>
      <vt:lpstr>AMERICA’S WATER INFRASTRUCTURE ACT</vt:lpstr>
      <vt:lpstr>AVAILABILITY OF DATA TO COMMUNITY WATER SYSTEMS - AWIA</vt:lpstr>
      <vt:lpstr>WHAT DOES THIS MEAN</vt:lpstr>
      <vt:lpstr>EMERGENCY RESPONSE PLANS - AWIA</vt:lpstr>
      <vt:lpstr>HAZMAT ROUNDTABLE</vt:lpstr>
      <vt:lpstr>Disaster Recovery Reform Act</vt:lpstr>
      <vt:lpstr>REGULATIONS</vt:lpstr>
      <vt:lpstr>GUIDANCE IS ENFORCABLE</vt:lpstr>
      <vt:lpstr>CPG 101</vt:lpstr>
      <vt:lpstr>BEST PRACTICES – NASTTPO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Gablehouse</dc:creator>
  <cp:lastModifiedBy>Timothy Gablehouse</cp:lastModifiedBy>
  <cp:revision>19</cp:revision>
  <dcterms:created xsi:type="dcterms:W3CDTF">2018-09-05T22:04:21Z</dcterms:created>
  <dcterms:modified xsi:type="dcterms:W3CDTF">2019-05-08T15:43:44Z</dcterms:modified>
</cp:coreProperties>
</file>